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82" r:id="rId3"/>
    <p:sldId id="283" r:id="rId4"/>
    <p:sldId id="268" r:id="rId5"/>
    <p:sldId id="260" r:id="rId6"/>
    <p:sldId id="269" r:id="rId7"/>
    <p:sldId id="270" r:id="rId8"/>
    <p:sldId id="271" r:id="rId9"/>
    <p:sldId id="272" r:id="rId10"/>
    <p:sldId id="273" r:id="rId11"/>
    <p:sldId id="274" r:id="rId12"/>
    <p:sldId id="275" r:id="rId13"/>
    <p:sldId id="276" r:id="rId14"/>
    <p:sldId id="279" r:id="rId15"/>
    <p:sldId id="277" r:id="rId16"/>
    <p:sldId id="280" r:id="rId17"/>
    <p:sldId id="281" r:id="rId18"/>
    <p:sldId id="267" r:id="rId19"/>
    <p:sldId id="278" r:id="rId20"/>
    <p:sldId id="257" r:id="rId21"/>
    <p:sldId id="26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20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2C51CD0-8FC8-4F6E-8EF7-6DD7CF710AFA}"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79762-D3E3-487A-AA0C-1924D9474152}" type="slidenum">
              <a:rPr lang="en-GB" smtClean="0"/>
              <a:t>‹#›</a:t>
            </a:fld>
            <a:endParaRPr lang="en-GB"/>
          </a:p>
        </p:txBody>
      </p:sp>
    </p:spTree>
    <p:extLst>
      <p:ext uri="{BB962C8B-B14F-4D97-AF65-F5344CB8AC3E}">
        <p14:creationId xmlns:p14="http://schemas.microsoft.com/office/powerpoint/2010/main" val="91647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C51CD0-8FC8-4F6E-8EF7-6DD7CF710AFA}"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79762-D3E3-487A-AA0C-1924D9474152}" type="slidenum">
              <a:rPr lang="en-GB" smtClean="0"/>
              <a:t>‹#›</a:t>
            </a:fld>
            <a:endParaRPr lang="en-GB"/>
          </a:p>
        </p:txBody>
      </p:sp>
    </p:spTree>
    <p:extLst>
      <p:ext uri="{BB962C8B-B14F-4D97-AF65-F5344CB8AC3E}">
        <p14:creationId xmlns:p14="http://schemas.microsoft.com/office/powerpoint/2010/main" val="230688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C51CD0-8FC8-4F6E-8EF7-6DD7CF710AFA}"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79762-D3E3-487A-AA0C-1924D9474152}" type="slidenum">
              <a:rPr lang="en-GB" smtClean="0"/>
              <a:t>‹#›</a:t>
            </a:fld>
            <a:endParaRPr lang="en-GB"/>
          </a:p>
        </p:txBody>
      </p:sp>
    </p:spTree>
    <p:extLst>
      <p:ext uri="{BB962C8B-B14F-4D97-AF65-F5344CB8AC3E}">
        <p14:creationId xmlns:p14="http://schemas.microsoft.com/office/powerpoint/2010/main" val="2894729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C51CD0-8FC8-4F6E-8EF7-6DD7CF710AFA}"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79762-D3E3-487A-AA0C-1924D9474152}" type="slidenum">
              <a:rPr lang="en-GB" smtClean="0"/>
              <a:t>‹#›</a:t>
            </a:fld>
            <a:endParaRPr lang="en-GB"/>
          </a:p>
        </p:txBody>
      </p:sp>
    </p:spTree>
    <p:extLst>
      <p:ext uri="{BB962C8B-B14F-4D97-AF65-F5344CB8AC3E}">
        <p14:creationId xmlns:p14="http://schemas.microsoft.com/office/powerpoint/2010/main" val="341350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C51CD0-8FC8-4F6E-8EF7-6DD7CF710AFA}"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79762-D3E3-487A-AA0C-1924D9474152}" type="slidenum">
              <a:rPr lang="en-GB" smtClean="0"/>
              <a:t>‹#›</a:t>
            </a:fld>
            <a:endParaRPr lang="en-GB"/>
          </a:p>
        </p:txBody>
      </p:sp>
    </p:spTree>
    <p:extLst>
      <p:ext uri="{BB962C8B-B14F-4D97-AF65-F5344CB8AC3E}">
        <p14:creationId xmlns:p14="http://schemas.microsoft.com/office/powerpoint/2010/main" val="191585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2C51CD0-8FC8-4F6E-8EF7-6DD7CF710AFA}" type="datetimeFigureOut">
              <a:rPr lang="en-GB" smtClean="0"/>
              <a:t>26/09/2022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79762-D3E3-487A-AA0C-1924D9474152}" type="slidenum">
              <a:rPr lang="en-GB" smtClean="0"/>
              <a:t>‹#›</a:t>
            </a:fld>
            <a:endParaRPr lang="en-GB"/>
          </a:p>
        </p:txBody>
      </p:sp>
    </p:spTree>
    <p:extLst>
      <p:ext uri="{BB962C8B-B14F-4D97-AF65-F5344CB8AC3E}">
        <p14:creationId xmlns:p14="http://schemas.microsoft.com/office/powerpoint/2010/main" val="176146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2C51CD0-8FC8-4F6E-8EF7-6DD7CF710AFA}" type="datetimeFigureOut">
              <a:rPr lang="en-GB" smtClean="0"/>
              <a:t>26/09/2022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879762-D3E3-487A-AA0C-1924D9474152}" type="slidenum">
              <a:rPr lang="en-GB" smtClean="0"/>
              <a:t>‹#›</a:t>
            </a:fld>
            <a:endParaRPr lang="en-GB"/>
          </a:p>
        </p:txBody>
      </p:sp>
    </p:spTree>
    <p:extLst>
      <p:ext uri="{BB962C8B-B14F-4D97-AF65-F5344CB8AC3E}">
        <p14:creationId xmlns:p14="http://schemas.microsoft.com/office/powerpoint/2010/main" val="500717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2C51CD0-8FC8-4F6E-8EF7-6DD7CF710AFA}" type="datetimeFigureOut">
              <a:rPr lang="en-GB" smtClean="0"/>
              <a:t>26/09/2022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879762-D3E3-487A-AA0C-1924D9474152}" type="slidenum">
              <a:rPr lang="en-GB" smtClean="0"/>
              <a:t>‹#›</a:t>
            </a:fld>
            <a:endParaRPr lang="en-GB"/>
          </a:p>
        </p:txBody>
      </p:sp>
    </p:spTree>
    <p:extLst>
      <p:ext uri="{BB962C8B-B14F-4D97-AF65-F5344CB8AC3E}">
        <p14:creationId xmlns:p14="http://schemas.microsoft.com/office/powerpoint/2010/main" val="49854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51CD0-8FC8-4F6E-8EF7-6DD7CF710AFA}" type="datetimeFigureOut">
              <a:rPr lang="en-GB" smtClean="0"/>
              <a:t>26/09/2022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879762-D3E3-487A-AA0C-1924D9474152}" type="slidenum">
              <a:rPr lang="en-GB" smtClean="0"/>
              <a:t>‹#›</a:t>
            </a:fld>
            <a:endParaRPr lang="en-GB"/>
          </a:p>
        </p:txBody>
      </p:sp>
    </p:spTree>
    <p:extLst>
      <p:ext uri="{BB962C8B-B14F-4D97-AF65-F5344CB8AC3E}">
        <p14:creationId xmlns:p14="http://schemas.microsoft.com/office/powerpoint/2010/main" val="302831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C51CD0-8FC8-4F6E-8EF7-6DD7CF710AFA}" type="datetimeFigureOut">
              <a:rPr lang="en-GB" smtClean="0"/>
              <a:t>26/09/2022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79762-D3E3-487A-AA0C-1924D9474152}" type="slidenum">
              <a:rPr lang="en-GB" smtClean="0"/>
              <a:t>‹#›</a:t>
            </a:fld>
            <a:endParaRPr lang="en-GB"/>
          </a:p>
        </p:txBody>
      </p:sp>
    </p:spTree>
    <p:extLst>
      <p:ext uri="{BB962C8B-B14F-4D97-AF65-F5344CB8AC3E}">
        <p14:creationId xmlns:p14="http://schemas.microsoft.com/office/powerpoint/2010/main" val="2414750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C51CD0-8FC8-4F6E-8EF7-6DD7CF710AFA}" type="datetimeFigureOut">
              <a:rPr lang="en-GB" smtClean="0"/>
              <a:t>26/09/2022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79762-D3E3-487A-AA0C-1924D9474152}" type="slidenum">
              <a:rPr lang="en-GB" smtClean="0"/>
              <a:t>‹#›</a:t>
            </a:fld>
            <a:endParaRPr lang="en-GB"/>
          </a:p>
        </p:txBody>
      </p:sp>
    </p:spTree>
    <p:extLst>
      <p:ext uri="{BB962C8B-B14F-4D97-AF65-F5344CB8AC3E}">
        <p14:creationId xmlns:p14="http://schemas.microsoft.com/office/powerpoint/2010/main" val="170731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51CD0-8FC8-4F6E-8EF7-6DD7CF710AFA}" type="datetimeFigureOut">
              <a:rPr lang="en-GB" smtClean="0"/>
              <a:t>26/09/2022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79762-D3E3-487A-AA0C-1924D9474152}" type="slidenum">
              <a:rPr lang="en-GB" smtClean="0"/>
              <a:t>‹#›</a:t>
            </a:fld>
            <a:endParaRPr lang="en-GB"/>
          </a:p>
        </p:txBody>
      </p:sp>
    </p:spTree>
    <p:extLst>
      <p:ext uri="{BB962C8B-B14F-4D97-AF65-F5344CB8AC3E}">
        <p14:creationId xmlns:p14="http://schemas.microsoft.com/office/powerpoint/2010/main" val="2716042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ittlewandlelettersandsounds.org.uk/resources/for-par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ittlewandlelettersandsounds.org.uk/resources/my-letters-and-sounds/engaging-paren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ittlewandlelettersandsounds.org.uk/resources/for-par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ittlewandlelettersandsounds.org.uk/resources/my-letters-and-sounds/engaging-paren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ittlewandlelettersandsounds.org.uk/resources/for-parent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ittlewandlelettersandsounds.org.uk/resources/for-par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288000" cy="2304000"/>
          </a:xfrm>
        </p:spPr>
        <p:txBody>
          <a:bodyPr/>
          <a:lstStyle/>
          <a:p>
            <a:r>
              <a:rPr lang="en-GB" dirty="0"/>
              <a:t>Phonics and Reading at Hampreston First School</a:t>
            </a:r>
          </a:p>
        </p:txBody>
      </p:sp>
      <p:sp>
        <p:nvSpPr>
          <p:cNvPr id="3" name="Subtitle 2"/>
          <p:cNvSpPr>
            <a:spLocks noGrp="1"/>
          </p:cNvSpPr>
          <p:nvPr>
            <p:ph type="subTitle" idx="1"/>
          </p:nvPr>
        </p:nvSpPr>
        <p:spPr/>
        <p:txBody>
          <a:bodyPr/>
          <a:lstStyle/>
          <a:p>
            <a:r>
              <a:rPr lang="en-GB" dirty="0"/>
              <a:t>Wednesday 21</a:t>
            </a:r>
            <a:r>
              <a:rPr lang="en-GB" baseline="30000" dirty="0"/>
              <a:t>st</a:t>
            </a:r>
            <a:r>
              <a:rPr lang="en-GB" dirty="0"/>
              <a:t> September 2022</a:t>
            </a:r>
          </a:p>
        </p:txBody>
      </p:sp>
      <p:pic>
        <p:nvPicPr>
          <p:cNvPr id="4" name="Picture 3">
            <a:extLst>
              <a:ext uri="{FF2B5EF4-FFF2-40B4-BE49-F238E27FC236}">
                <a16:creationId xmlns:a16="http://schemas.microsoft.com/office/drawing/2014/main" id="{E491E080-7E22-474F-B95F-E0BB639FB761}"/>
              </a:ext>
            </a:extLst>
          </p:cNvPr>
          <p:cNvPicPr>
            <a:picLocks noChangeAspect="1"/>
          </p:cNvPicPr>
          <p:nvPr/>
        </p:nvPicPr>
        <p:blipFill rotWithShape="1">
          <a:blip r:embed="rId2"/>
          <a:srcRect l="8459" t="10564" r="81257" b="71828"/>
          <a:stretch/>
        </p:blipFill>
        <p:spPr>
          <a:xfrm>
            <a:off x="10124660" y="123438"/>
            <a:ext cx="1892867" cy="1822175"/>
          </a:xfrm>
          <a:prstGeom prst="rect">
            <a:avLst/>
          </a:prstGeom>
        </p:spPr>
      </p:pic>
    </p:spTree>
    <p:extLst>
      <p:ext uri="{BB962C8B-B14F-4D97-AF65-F5344CB8AC3E}">
        <p14:creationId xmlns:p14="http://schemas.microsoft.com/office/powerpoint/2010/main" val="294534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E4F51-1247-4C43-84DC-031EB5A42D13}"/>
              </a:ext>
            </a:extLst>
          </p:cNvPr>
          <p:cNvSpPr>
            <a:spLocks noGrp="1"/>
          </p:cNvSpPr>
          <p:nvPr>
            <p:ph type="title"/>
          </p:nvPr>
        </p:nvSpPr>
        <p:spPr/>
        <p:txBody>
          <a:bodyPr/>
          <a:lstStyle/>
          <a:p>
            <a:endParaRPr lang="en-GB" dirty="0"/>
          </a:p>
        </p:txBody>
      </p:sp>
      <p:pic>
        <p:nvPicPr>
          <p:cNvPr id="5" name="Content Placeholder 4">
            <a:extLst>
              <a:ext uri="{FF2B5EF4-FFF2-40B4-BE49-F238E27FC236}">
                <a16:creationId xmlns:a16="http://schemas.microsoft.com/office/drawing/2014/main" id="{6E43A611-6D9F-4A2A-B297-9F17D4A421A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3773" y="46813"/>
            <a:ext cx="5804453" cy="6811187"/>
          </a:xfrm>
        </p:spPr>
      </p:pic>
      <p:pic>
        <p:nvPicPr>
          <p:cNvPr id="6" name="Picture 5">
            <a:extLst>
              <a:ext uri="{FF2B5EF4-FFF2-40B4-BE49-F238E27FC236}">
                <a16:creationId xmlns:a16="http://schemas.microsoft.com/office/drawing/2014/main" id="{9428998F-8C27-4925-B6B1-658884F93CCD}"/>
              </a:ext>
            </a:extLst>
          </p:cNvPr>
          <p:cNvPicPr>
            <a:picLocks noChangeAspect="1"/>
          </p:cNvPicPr>
          <p:nvPr/>
        </p:nvPicPr>
        <p:blipFill rotWithShape="1">
          <a:blip r:embed="rId3"/>
          <a:srcRect l="8459" t="10564" r="81257" b="71828"/>
          <a:stretch/>
        </p:blipFill>
        <p:spPr>
          <a:xfrm>
            <a:off x="10151164" y="116818"/>
            <a:ext cx="1892867" cy="1822175"/>
          </a:xfrm>
          <a:prstGeom prst="rect">
            <a:avLst/>
          </a:prstGeom>
        </p:spPr>
      </p:pic>
    </p:spTree>
    <p:extLst>
      <p:ext uri="{BB962C8B-B14F-4D97-AF65-F5344CB8AC3E}">
        <p14:creationId xmlns:p14="http://schemas.microsoft.com/office/powerpoint/2010/main" val="2934003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9E960-ED0D-44A7-A826-68CDF40CE765}"/>
              </a:ext>
            </a:extLst>
          </p:cNvPr>
          <p:cNvSpPr>
            <a:spLocks noGrp="1"/>
          </p:cNvSpPr>
          <p:nvPr>
            <p:ph type="title"/>
          </p:nvPr>
        </p:nvSpPr>
        <p:spPr/>
        <p:txBody>
          <a:bodyPr>
            <a:normAutofit/>
          </a:bodyPr>
          <a:lstStyle/>
          <a:p>
            <a:endParaRPr lang="en-GB" dirty="0"/>
          </a:p>
        </p:txBody>
      </p:sp>
      <p:sp>
        <p:nvSpPr>
          <p:cNvPr id="3" name="Content Placeholder 2">
            <a:extLst>
              <a:ext uri="{FF2B5EF4-FFF2-40B4-BE49-F238E27FC236}">
                <a16:creationId xmlns:a16="http://schemas.microsoft.com/office/drawing/2014/main" id="{BD2C0219-DFD1-422F-9BBD-57EC138EBC9A}"/>
              </a:ext>
            </a:extLst>
          </p:cNvPr>
          <p:cNvSpPr>
            <a:spLocks noGrp="1"/>
          </p:cNvSpPr>
          <p:nvPr>
            <p:ph idx="1"/>
          </p:nvPr>
        </p:nvSpPr>
        <p:spPr/>
        <p:txBody>
          <a:bodyPr/>
          <a:lstStyle/>
          <a:p>
            <a:pPr marL="0" indent="0">
              <a:buNone/>
            </a:pPr>
            <a:r>
              <a:rPr lang="en-GB" dirty="0"/>
              <a:t>Once your child has completed all the sounds in Phase 2 we will introduce forming capital letters correctly (see handout)</a:t>
            </a:r>
          </a:p>
          <a:p>
            <a:endParaRPr lang="en-GB" dirty="0"/>
          </a:p>
        </p:txBody>
      </p:sp>
      <p:pic>
        <p:nvPicPr>
          <p:cNvPr id="4" name="Picture 3">
            <a:extLst>
              <a:ext uri="{FF2B5EF4-FFF2-40B4-BE49-F238E27FC236}">
                <a16:creationId xmlns:a16="http://schemas.microsoft.com/office/drawing/2014/main" id="{B51B0852-D110-4BCF-9926-F432A6F80365}"/>
              </a:ext>
            </a:extLst>
          </p:cNvPr>
          <p:cNvPicPr>
            <a:picLocks noChangeAspect="1"/>
          </p:cNvPicPr>
          <p:nvPr/>
        </p:nvPicPr>
        <p:blipFill rotWithShape="1">
          <a:blip r:embed="rId2"/>
          <a:srcRect l="8459" t="10564" r="81257" b="71828"/>
          <a:stretch/>
        </p:blipFill>
        <p:spPr>
          <a:xfrm>
            <a:off x="10177669" y="116818"/>
            <a:ext cx="1892867" cy="1822175"/>
          </a:xfrm>
          <a:prstGeom prst="rect">
            <a:avLst/>
          </a:prstGeom>
        </p:spPr>
      </p:pic>
    </p:spTree>
    <p:extLst>
      <p:ext uri="{BB962C8B-B14F-4D97-AF65-F5344CB8AC3E}">
        <p14:creationId xmlns:p14="http://schemas.microsoft.com/office/powerpoint/2010/main" val="1681192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84DE3-E307-45F2-9D5B-C7FD36873674}"/>
              </a:ext>
            </a:extLst>
          </p:cNvPr>
          <p:cNvSpPr>
            <a:spLocks noGrp="1"/>
          </p:cNvSpPr>
          <p:nvPr>
            <p:ph type="title"/>
          </p:nvPr>
        </p:nvSpPr>
        <p:spPr/>
        <p:txBody>
          <a:bodyPr/>
          <a:lstStyle/>
          <a:p>
            <a:endParaRPr lang="en-GB" dirty="0"/>
          </a:p>
        </p:txBody>
      </p:sp>
      <p:pic>
        <p:nvPicPr>
          <p:cNvPr id="5" name="Content Placeholder 4">
            <a:extLst>
              <a:ext uri="{FF2B5EF4-FFF2-40B4-BE49-F238E27FC236}">
                <a16:creationId xmlns:a16="http://schemas.microsoft.com/office/drawing/2014/main" id="{48574BE0-C17A-4D5D-9C10-D72F3C0D05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9061" y="76053"/>
            <a:ext cx="4863548" cy="6781947"/>
          </a:xfrm>
        </p:spPr>
      </p:pic>
      <p:pic>
        <p:nvPicPr>
          <p:cNvPr id="6" name="Picture 5">
            <a:extLst>
              <a:ext uri="{FF2B5EF4-FFF2-40B4-BE49-F238E27FC236}">
                <a16:creationId xmlns:a16="http://schemas.microsoft.com/office/drawing/2014/main" id="{4033CE17-7864-46E4-97E7-5E269CF67AEE}"/>
              </a:ext>
            </a:extLst>
          </p:cNvPr>
          <p:cNvPicPr>
            <a:picLocks noChangeAspect="1"/>
          </p:cNvPicPr>
          <p:nvPr/>
        </p:nvPicPr>
        <p:blipFill rotWithShape="1">
          <a:blip r:embed="rId3"/>
          <a:srcRect l="8459" t="10564" r="81257" b="71828"/>
          <a:stretch/>
        </p:blipFill>
        <p:spPr>
          <a:xfrm>
            <a:off x="10190921" y="116818"/>
            <a:ext cx="1892867" cy="1822175"/>
          </a:xfrm>
          <a:prstGeom prst="rect">
            <a:avLst/>
          </a:prstGeom>
        </p:spPr>
      </p:pic>
    </p:spTree>
    <p:extLst>
      <p:ext uri="{BB962C8B-B14F-4D97-AF65-F5344CB8AC3E}">
        <p14:creationId xmlns:p14="http://schemas.microsoft.com/office/powerpoint/2010/main" val="1036336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7C2F9-3A14-45D0-97C3-46A5E08787AC}"/>
              </a:ext>
            </a:extLst>
          </p:cNvPr>
          <p:cNvSpPr>
            <a:spLocks noGrp="1"/>
          </p:cNvSpPr>
          <p:nvPr>
            <p:ph type="title"/>
          </p:nvPr>
        </p:nvSpPr>
        <p:spPr/>
        <p:txBody>
          <a:bodyPr/>
          <a:lstStyle/>
          <a:p>
            <a:r>
              <a:rPr lang="en-GB" dirty="0"/>
              <a:t>Pronouncing the phonemes</a:t>
            </a:r>
          </a:p>
        </p:txBody>
      </p:sp>
      <p:sp>
        <p:nvSpPr>
          <p:cNvPr id="3" name="Content Placeholder 2">
            <a:extLst>
              <a:ext uri="{FF2B5EF4-FFF2-40B4-BE49-F238E27FC236}">
                <a16:creationId xmlns:a16="http://schemas.microsoft.com/office/drawing/2014/main" id="{460EE941-7CDE-42BF-BCE5-7723339058A0}"/>
              </a:ext>
            </a:extLst>
          </p:cNvPr>
          <p:cNvSpPr>
            <a:spLocks noGrp="1"/>
          </p:cNvSpPr>
          <p:nvPr>
            <p:ph idx="1"/>
          </p:nvPr>
        </p:nvSpPr>
        <p:spPr/>
        <p:txBody>
          <a:bodyPr/>
          <a:lstStyle/>
          <a:p>
            <a:pPr marL="0" indent="0">
              <a:buNone/>
            </a:pPr>
            <a:endParaRPr lang="en-GB" dirty="0"/>
          </a:p>
          <a:p>
            <a:pPr marL="0" indent="0">
              <a:buNone/>
            </a:pPr>
            <a:r>
              <a:rPr lang="en-GB" dirty="0">
                <a:hlinkClick r:id="rId2"/>
              </a:rPr>
              <a:t>https://www.littlewandlelettersandsounds.org.uk/resources/for-parents/</a:t>
            </a:r>
            <a:endParaRPr lang="en-GB" dirty="0"/>
          </a:p>
          <a:p>
            <a:pPr marL="0" indent="0">
              <a:buNone/>
            </a:pPr>
            <a:endParaRPr lang="en-GB" dirty="0"/>
          </a:p>
        </p:txBody>
      </p:sp>
      <p:pic>
        <p:nvPicPr>
          <p:cNvPr id="4" name="Picture 3">
            <a:extLst>
              <a:ext uri="{FF2B5EF4-FFF2-40B4-BE49-F238E27FC236}">
                <a16:creationId xmlns:a16="http://schemas.microsoft.com/office/drawing/2014/main" id="{0F1CFC03-4211-4BCA-9416-D1661DA6AF84}"/>
              </a:ext>
            </a:extLst>
          </p:cNvPr>
          <p:cNvPicPr>
            <a:picLocks noChangeAspect="1"/>
          </p:cNvPicPr>
          <p:nvPr/>
        </p:nvPicPr>
        <p:blipFill rotWithShape="1">
          <a:blip r:embed="rId3"/>
          <a:srcRect l="8459" t="10564" r="81257" b="71828"/>
          <a:stretch/>
        </p:blipFill>
        <p:spPr>
          <a:xfrm>
            <a:off x="10190920" y="116818"/>
            <a:ext cx="1892867" cy="1822175"/>
          </a:xfrm>
          <a:prstGeom prst="rect">
            <a:avLst/>
          </a:prstGeom>
        </p:spPr>
      </p:pic>
    </p:spTree>
    <p:extLst>
      <p:ext uri="{BB962C8B-B14F-4D97-AF65-F5344CB8AC3E}">
        <p14:creationId xmlns:p14="http://schemas.microsoft.com/office/powerpoint/2010/main" val="2878943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A501F-CF33-48AE-BBB7-53C9EDFBC261}"/>
              </a:ext>
            </a:extLst>
          </p:cNvPr>
          <p:cNvSpPr>
            <a:spLocks noGrp="1"/>
          </p:cNvSpPr>
          <p:nvPr>
            <p:ph type="title"/>
          </p:nvPr>
        </p:nvSpPr>
        <p:spPr/>
        <p:txBody>
          <a:bodyPr/>
          <a:lstStyle/>
          <a:p>
            <a:r>
              <a:rPr lang="en-GB" dirty="0"/>
              <a:t>How we teach blending</a:t>
            </a:r>
          </a:p>
        </p:txBody>
      </p:sp>
      <p:sp>
        <p:nvSpPr>
          <p:cNvPr id="3" name="Content Placeholder 2">
            <a:extLst>
              <a:ext uri="{FF2B5EF4-FFF2-40B4-BE49-F238E27FC236}">
                <a16:creationId xmlns:a16="http://schemas.microsoft.com/office/drawing/2014/main" id="{33E4ABD0-8BB4-4D4B-9C6E-8B9BAE7AE617}"/>
              </a:ext>
            </a:extLst>
          </p:cNvPr>
          <p:cNvSpPr>
            <a:spLocks noGrp="1"/>
          </p:cNvSpPr>
          <p:nvPr>
            <p:ph idx="1"/>
          </p:nvPr>
        </p:nvSpPr>
        <p:spPr/>
        <p:txBody>
          <a:bodyPr>
            <a:normAutofit lnSpcReduction="10000"/>
          </a:bodyPr>
          <a:lstStyle/>
          <a:p>
            <a:pPr marL="0" indent="0">
              <a:buNone/>
            </a:pPr>
            <a:endParaRPr lang="en-GB" dirty="0">
              <a:hlinkClick r:id="rId2"/>
            </a:endParaRPr>
          </a:p>
          <a:p>
            <a:pPr marL="0" indent="0">
              <a:buNone/>
            </a:pPr>
            <a:r>
              <a:rPr lang="en-GB" dirty="0">
                <a:hlinkClick r:id="rId2"/>
              </a:rPr>
              <a:t>https://www.littlewandlelettersandsounds.org.uk/resources/my-letters-and-sounds/engaging-parents/</a:t>
            </a:r>
            <a:endParaRPr lang="en-GB" dirty="0"/>
          </a:p>
          <a:p>
            <a:pPr marL="0" indent="0">
              <a:buNone/>
            </a:pPr>
            <a:endParaRPr lang="en-GB" dirty="0"/>
          </a:p>
          <a:p>
            <a:pPr marL="0" indent="0">
              <a:buNone/>
            </a:pPr>
            <a:r>
              <a:rPr lang="en-GB" dirty="0"/>
              <a:t>1.28 min</a:t>
            </a:r>
          </a:p>
          <a:p>
            <a:pPr marL="0" indent="0">
              <a:buNone/>
            </a:pPr>
            <a:endParaRPr lang="en-GB" dirty="0"/>
          </a:p>
          <a:p>
            <a:pPr marL="0" indent="0">
              <a:buNone/>
            </a:pPr>
            <a:r>
              <a:rPr lang="en-GB" dirty="0"/>
              <a:t>You have a go at blending!</a:t>
            </a:r>
          </a:p>
          <a:p>
            <a:pPr marL="0" indent="0">
              <a:buNone/>
            </a:pPr>
            <a:endParaRPr lang="en-GB" dirty="0"/>
          </a:p>
          <a:p>
            <a:pPr marL="0" indent="0">
              <a:buNone/>
            </a:pPr>
            <a:r>
              <a:rPr lang="en-GB" dirty="0"/>
              <a:t>   cat      scrape    threw</a:t>
            </a:r>
          </a:p>
        </p:txBody>
      </p:sp>
      <p:pic>
        <p:nvPicPr>
          <p:cNvPr id="4" name="Picture 3">
            <a:extLst>
              <a:ext uri="{FF2B5EF4-FFF2-40B4-BE49-F238E27FC236}">
                <a16:creationId xmlns:a16="http://schemas.microsoft.com/office/drawing/2014/main" id="{DE06B30E-9EC7-4742-93D0-184C028DE6B2}"/>
              </a:ext>
            </a:extLst>
          </p:cNvPr>
          <p:cNvPicPr>
            <a:picLocks noChangeAspect="1"/>
          </p:cNvPicPr>
          <p:nvPr/>
        </p:nvPicPr>
        <p:blipFill rotWithShape="1">
          <a:blip r:embed="rId3"/>
          <a:srcRect l="8459" t="10564" r="81257" b="71828"/>
          <a:stretch/>
        </p:blipFill>
        <p:spPr>
          <a:xfrm>
            <a:off x="10151164" y="116818"/>
            <a:ext cx="1892867" cy="1822175"/>
          </a:xfrm>
          <a:prstGeom prst="rect">
            <a:avLst/>
          </a:prstGeom>
        </p:spPr>
      </p:pic>
    </p:spTree>
    <p:extLst>
      <p:ext uri="{BB962C8B-B14F-4D97-AF65-F5344CB8AC3E}">
        <p14:creationId xmlns:p14="http://schemas.microsoft.com/office/powerpoint/2010/main" val="3736861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6B4B2-7900-4F73-8C2F-76A7905F9B97}"/>
              </a:ext>
            </a:extLst>
          </p:cNvPr>
          <p:cNvSpPr>
            <a:spLocks noGrp="1"/>
          </p:cNvSpPr>
          <p:nvPr>
            <p:ph type="title"/>
          </p:nvPr>
        </p:nvSpPr>
        <p:spPr/>
        <p:txBody>
          <a:bodyPr/>
          <a:lstStyle/>
          <a:p>
            <a:r>
              <a:rPr lang="en-GB" dirty="0"/>
              <a:t>Alien words</a:t>
            </a:r>
          </a:p>
        </p:txBody>
      </p:sp>
      <p:sp>
        <p:nvSpPr>
          <p:cNvPr id="3" name="Content Placeholder 2">
            <a:extLst>
              <a:ext uri="{FF2B5EF4-FFF2-40B4-BE49-F238E27FC236}">
                <a16:creationId xmlns:a16="http://schemas.microsoft.com/office/drawing/2014/main" id="{05B97E03-86E4-4485-A1A0-0657356ECA1D}"/>
              </a:ext>
            </a:extLst>
          </p:cNvPr>
          <p:cNvSpPr>
            <a:spLocks noGrp="1"/>
          </p:cNvSpPr>
          <p:nvPr>
            <p:ph idx="1"/>
          </p:nvPr>
        </p:nvSpPr>
        <p:spPr/>
        <p:txBody>
          <a:bodyPr/>
          <a:lstStyle/>
          <a:p>
            <a:pPr marL="0" indent="0">
              <a:buNone/>
            </a:pPr>
            <a:endParaRPr lang="en-GB" dirty="0"/>
          </a:p>
          <a:p>
            <a:pPr marL="0" indent="0">
              <a:buNone/>
            </a:pPr>
            <a:r>
              <a:rPr lang="en-GB" dirty="0">
                <a:hlinkClick r:id="rId2"/>
              </a:rPr>
              <a:t>https://www.littlewandlelettersandsounds.org.uk/resources/for-parents/</a:t>
            </a:r>
            <a:endParaRPr lang="en-GB" dirty="0"/>
          </a:p>
          <a:p>
            <a:pPr marL="0" indent="0">
              <a:buNone/>
            </a:pPr>
            <a:endParaRPr lang="en-GB" dirty="0"/>
          </a:p>
          <a:p>
            <a:pPr marL="0" indent="0">
              <a:buNone/>
            </a:pPr>
            <a:endParaRPr lang="en-GB" dirty="0"/>
          </a:p>
          <a:p>
            <a:pPr marL="0" indent="0">
              <a:buNone/>
            </a:pPr>
            <a:r>
              <a:rPr lang="en-GB" dirty="0"/>
              <a:t>1.23 mins</a:t>
            </a:r>
          </a:p>
        </p:txBody>
      </p:sp>
      <p:pic>
        <p:nvPicPr>
          <p:cNvPr id="4" name="Picture 3">
            <a:extLst>
              <a:ext uri="{FF2B5EF4-FFF2-40B4-BE49-F238E27FC236}">
                <a16:creationId xmlns:a16="http://schemas.microsoft.com/office/drawing/2014/main" id="{CA09BB12-259A-4070-82F0-DDA7CB020D61}"/>
              </a:ext>
            </a:extLst>
          </p:cNvPr>
          <p:cNvPicPr>
            <a:picLocks noChangeAspect="1"/>
          </p:cNvPicPr>
          <p:nvPr/>
        </p:nvPicPr>
        <p:blipFill rotWithShape="1">
          <a:blip r:embed="rId3"/>
          <a:srcRect l="8459" t="10564" r="81257" b="71828"/>
          <a:stretch/>
        </p:blipFill>
        <p:spPr>
          <a:xfrm>
            <a:off x="10164417" y="116818"/>
            <a:ext cx="1892867" cy="1822175"/>
          </a:xfrm>
          <a:prstGeom prst="rect">
            <a:avLst/>
          </a:prstGeom>
        </p:spPr>
      </p:pic>
    </p:spTree>
    <p:extLst>
      <p:ext uri="{BB962C8B-B14F-4D97-AF65-F5344CB8AC3E}">
        <p14:creationId xmlns:p14="http://schemas.microsoft.com/office/powerpoint/2010/main" val="101170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F7BD-0088-44AB-8F0C-B9D2602A2F82}"/>
              </a:ext>
            </a:extLst>
          </p:cNvPr>
          <p:cNvSpPr>
            <a:spLocks noGrp="1"/>
          </p:cNvSpPr>
          <p:nvPr>
            <p:ph type="title"/>
          </p:nvPr>
        </p:nvSpPr>
        <p:spPr>
          <a:xfrm>
            <a:off x="838200" y="365125"/>
            <a:ext cx="10515600" cy="2179292"/>
          </a:xfrm>
        </p:spPr>
        <p:txBody>
          <a:bodyPr>
            <a:normAutofit fontScale="90000"/>
          </a:bodyPr>
          <a:lstStyle/>
          <a:p>
            <a:r>
              <a:rPr lang="en-GB" dirty="0"/>
              <a:t/>
            </a:r>
            <a:br>
              <a:rPr lang="en-GB" dirty="0"/>
            </a:br>
            <a:r>
              <a:rPr lang="en-GB" dirty="0"/>
              <a:t/>
            </a:r>
            <a:br>
              <a:rPr lang="en-GB" dirty="0"/>
            </a:br>
            <a:r>
              <a:rPr lang="en-GB" dirty="0"/>
              <a:t/>
            </a:r>
            <a:br>
              <a:rPr lang="en-GB" dirty="0"/>
            </a:br>
            <a:r>
              <a:rPr lang="en-GB" dirty="0"/>
              <a:t>Tricky words that don’t follow the pattern</a:t>
            </a:r>
          </a:p>
        </p:txBody>
      </p:sp>
      <p:sp>
        <p:nvSpPr>
          <p:cNvPr id="3" name="Content Placeholder 2">
            <a:extLst>
              <a:ext uri="{FF2B5EF4-FFF2-40B4-BE49-F238E27FC236}">
                <a16:creationId xmlns:a16="http://schemas.microsoft.com/office/drawing/2014/main" id="{FF2E8200-0D93-457E-9855-8A20C39F7F36}"/>
              </a:ext>
            </a:extLst>
          </p:cNvPr>
          <p:cNvSpPr>
            <a:spLocks noGrp="1"/>
          </p:cNvSpPr>
          <p:nvPr>
            <p:ph idx="1"/>
          </p:nvPr>
        </p:nvSpPr>
        <p:spPr/>
        <p:txBody>
          <a:bodyPr/>
          <a:lstStyle/>
          <a:p>
            <a:pPr marL="0" indent="0">
              <a:buNone/>
            </a:pPr>
            <a:endParaRPr lang="en-GB" dirty="0">
              <a:hlinkClick r:id="rId2"/>
            </a:endParaRPr>
          </a:p>
          <a:p>
            <a:pPr marL="0" indent="0">
              <a:buNone/>
            </a:pPr>
            <a:endParaRPr lang="en-GB" dirty="0">
              <a:hlinkClick r:id="rId2"/>
            </a:endParaRPr>
          </a:p>
          <a:p>
            <a:pPr marL="0" indent="0">
              <a:buNone/>
            </a:pPr>
            <a:r>
              <a:rPr lang="en-GB" dirty="0">
                <a:hlinkClick r:id="rId2"/>
              </a:rPr>
              <a:t>https://www.littlewandlelettersandsounds.org.uk/resources/my-letters-and-sounds/engaging-parents/</a:t>
            </a:r>
            <a:endParaRPr lang="en-GB" dirty="0"/>
          </a:p>
          <a:p>
            <a:endParaRPr lang="en-GB" dirty="0"/>
          </a:p>
          <a:p>
            <a:pPr marL="0" indent="0">
              <a:buNone/>
            </a:pPr>
            <a:r>
              <a:rPr lang="en-GB" dirty="0"/>
              <a:t>2.20 mins</a:t>
            </a:r>
          </a:p>
          <a:p>
            <a:endParaRPr lang="en-GB" dirty="0"/>
          </a:p>
          <a:p>
            <a:pPr marL="0" indent="0">
              <a:buNone/>
            </a:pPr>
            <a:r>
              <a:rPr lang="en-GB" dirty="0"/>
              <a:t>sh</a:t>
            </a:r>
            <a:r>
              <a:rPr lang="en-GB" dirty="0">
                <a:solidFill>
                  <a:srgbClr val="FF0000"/>
                </a:solidFill>
              </a:rPr>
              <a:t>e</a:t>
            </a:r>
            <a:r>
              <a:rPr lang="en-GB" dirty="0"/>
              <a:t>d    b</a:t>
            </a:r>
            <a:r>
              <a:rPr lang="en-GB" dirty="0">
                <a:solidFill>
                  <a:srgbClr val="FF0000"/>
                </a:solidFill>
              </a:rPr>
              <a:t>e</a:t>
            </a:r>
            <a:r>
              <a:rPr lang="en-GB" dirty="0"/>
              <a:t>d    l</a:t>
            </a:r>
            <a:r>
              <a:rPr lang="en-GB" dirty="0">
                <a:solidFill>
                  <a:srgbClr val="FF0000"/>
                </a:solidFill>
              </a:rPr>
              <a:t>e</a:t>
            </a:r>
            <a:r>
              <a:rPr lang="en-GB" dirty="0"/>
              <a:t>g    h</a:t>
            </a:r>
            <a:r>
              <a:rPr lang="en-GB" dirty="0">
                <a:solidFill>
                  <a:srgbClr val="FF0000"/>
                </a:solidFill>
              </a:rPr>
              <a:t>e</a:t>
            </a:r>
          </a:p>
        </p:txBody>
      </p:sp>
      <p:pic>
        <p:nvPicPr>
          <p:cNvPr id="4" name="Picture 3">
            <a:extLst>
              <a:ext uri="{FF2B5EF4-FFF2-40B4-BE49-F238E27FC236}">
                <a16:creationId xmlns:a16="http://schemas.microsoft.com/office/drawing/2014/main" id="{E97B54DD-E451-420A-807F-73B384A5632E}"/>
              </a:ext>
            </a:extLst>
          </p:cNvPr>
          <p:cNvPicPr>
            <a:picLocks noChangeAspect="1"/>
          </p:cNvPicPr>
          <p:nvPr/>
        </p:nvPicPr>
        <p:blipFill rotWithShape="1">
          <a:blip r:embed="rId3"/>
          <a:srcRect l="8459" t="10564" r="81257" b="71828"/>
          <a:stretch/>
        </p:blipFill>
        <p:spPr>
          <a:xfrm>
            <a:off x="10151164" y="184288"/>
            <a:ext cx="1892867" cy="1822175"/>
          </a:xfrm>
          <a:prstGeom prst="rect">
            <a:avLst/>
          </a:prstGeom>
        </p:spPr>
      </p:pic>
    </p:spTree>
    <p:extLst>
      <p:ext uri="{BB962C8B-B14F-4D97-AF65-F5344CB8AC3E}">
        <p14:creationId xmlns:p14="http://schemas.microsoft.com/office/powerpoint/2010/main" val="2568183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9140E-6343-4DCE-9185-3D492C3B6CB8}"/>
              </a:ext>
            </a:extLst>
          </p:cNvPr>
          <p:cNvSpPr>
            <a:spLocks noGrp="1"/>
          </p:cNvSpPr>
          <p:nvPr>
            <p:ph type="title"/>
          </p:nvPr>
        </p:nvSpPr>
        <p:spPr/>
        <p:txBody>
          <a:bodyPr/>
          <a:lstStyle/>
          <a:p>
            <a:r>
              <a:rPr lang="en-GB" dirty="0"/>
              <a:t>Support for reading</a:t>
            </a:r>
          </a:p>
        </p:txBody>
      </p:sp>
      <p:sp>
        <p:nvSpPr>
          <p:cNvPr id="3" name="Content Placeholder 2">
            <a:extLst>
              <a:ext uri="{FF2B5EF4-FFF2-40B4-BE49-F238E27FC236}">
                <a16:creationId xmlns:a16="http://schemas.microsoft.com/office/drawing/2014/main" id="{F1745985-EB15-4FDE-8118-5C45F92D2FBE}"/>
              </a:ext>
            </a:extLst>
          </p:cNvPr>
          <p:cNvSpPr>
            <a:spLocks noGrp="1"/>
          </p:cNvSpPr>
          <p:nvPr>
            <p:ph idx="1"/>
          </p:nvPr>
        </p:nvSpPr>
        <p:spPr/>
        <p:txBody>
          <a:bodyPr/>
          <a:lstStyle/>
          <a:p>
            <a:pPr marL="0" indent="0">
              <a:buNone/>
            </a:pPr>
            <a:endParaRPr lang="en-GB" dirty="0">
              <a:hlinkClick r:id="rId2"/>
            </a:endParaRPr>
          </a:p>
          <a:p>
            <a:pPr marL="0" indent="0">
              <a:buNone/>
            </a:pPr>
            <a:r>
              <a:rPr lang="en-GB" dirty="0">
                <a:hlinkClick r:id="rId2"/>
              </a:rPr>
              <a:t>https://www.littlewandlelettersandsounds.org.uk/resources/for-parents/</a:t>
            </a:r>
            <a:endParaRPr lang="en-GB" dirty="0"/>
          </a:p>
          <a:p>
            <a:pPr marL="0" indent="0">
              <a:buNone/>
            </a:pPr>
            <a:endParaRPr lang="en-GB" dirty="0"/>
          </a:p>
          <a:p>
            <a:pPr marL="0" indent="0">
              <a:buNone/>
            </a:pPr>
            <a:r>
              <a:rPr lang="en-GB" dirty="0"/>
              <a:t>Two books: child reads phonics practice book </a:t>
            </a:r>
            <a:r>
              <a:rPr lang="en-GB" b="1" dirty="0"/>
              <a:t>to</a:t>
            </a:r>
            <a:r>
              <a:rPr lang="en-GB" dirty="0"/>
              <a:t> </a:t>
            </a:r>
            <a:r>
              <a:rPr lang="en-GB" b="1" dirty="0"/>
              <a:t>you</a:t>
            </a:r>
            <a:r>
              <a:rPr lang="en-GB" dirty="0"/>
              <a:t>, you read sharing book </a:t>
            </a:r>
            <a:r>
              <a:rPr lang="en-GB" b="1" dirty="0"/>
              <a:t>to</a:t>
            </a:r>
            <a:r>
              <a:rPr lang="en-GB" dirty="0"/>
              <a:t> </a:t>
            </a:r>
            <a:r>
              <a:rPr lang="en-GB" b="1" dirty="0"/>
              <a:t>them</a:t>
            </a:r>
            <a:r>
              <a:rPr lang="en-GB" dirty="0"/>
              <a:t>!</a:t>
            </a:r>
          </a:p>
          <a:p>
            <a:pPr marL="0" indent="0">
              <a:buNone/>
            </a:pPr>
            <a:endParaRPr lang="en-GB" dirty="0"/>
          </a:p>
          <a:p>
            <a:pPr marL="0" indent="0">
              <a:buNone/>
            </a:pPr>
            <a:r>
              <a:rPr lang="en-GB" dirty="0"/>
              <a:t>Ensuring ‘keep up’ and challenge – a mastery approach</a:t>
            </a:r>
          </a:p>
        </p:txBody>
      </p:sp>
      <p:pic>
        <p:nvPicPr>
          <p:cNvPr id="4" name="Picture 3">
            <a:extLst>
              <a:ext uri="{FF2B5EF4-FFF2-40B4-BE49-F238E27FC236}">
                <a16:creationId xmlns:a16="http://schemas.microsoft.com/office/drawing/2014/main" id="{A1D57BDA-C7F7-4612-B0D4-373C197CE274}"/>
              </a:ext>
            </a:extLst>
          </p:cNvPr>
          <p:cNvPicPr>
            <a:picLocks noChangeAspect="1"/>
          </p:cNvPicPr>
          <p:nvPr/>
        </p:nvPicPr>
        <p:blipFill rotWithShape="1">
          <a:blip r:embed="rId3"/>
          <a:srcRect l="8459" t="10564" r="81257" b="71828"/>
          <a:stretch/>
        </p:blipFill>
        <p:spPr>
          <a:xfrm>
            <a:off x="10164416" y="116818"/>
            <a:ext cx="1892867" cy="1822175"/>
          </a:xfrm>
          <a:prstGeom prst="rect">
            <a:avLst/>
          </a:prstGeom>
        </p:spPr>
      </p:pic>
    </p:spTree>
    <p:extLst>
      <p:ext uri="{BB962C8B-B14F-4D97-AF65-F5344CB8AC3E}">
        <p14:creationId xmlns:p14="http://schemas.microsoft.com/office/powerpoint/2010/main" val="2981408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6" name="Content Placeholder 5"/>
          <p:cNvPicPr>
            <a:picLocks noGrp="1"/>
          </p:cNvPicPr>
          <p:nvPr>
            <p:ph idx="1"/>
          </p:nvPr>
        </p:nvPicPr>
        <p:blipFill rotWithShape="1">
          <a:blip r:embed="rId2"/>
          <a:srcRect l="2160" t="15961" r="25881" b="15468"/>
          <a:stretch/>
        </p:blipFill>
        <p:spPr bwMode="auto">
          <a:xfrm>
            <a:off x="176980" y="0"/>
            <a:ext cx="11808542" cy="704972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04458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67587-8434-4C20-8349-3980967818FB}"/>
              </a:ext>
            </a:extLst>
          </p:cNvPr>
          <p:cNvSpPr>
            <a:spLocks noGrp="1"/>
          </p:cNvSpPr>
          <p:nvPr>
            <p:ph type="title"/>
          </p:nvPr>
        </p:nvSpPr>
        <p:spPr/>
        <p:txBody>
          <a:bodyPr/>
          <a:lstStyle/>
          <a:p>
            <a:r>
              <a:rPr lang="en-GB" dirty="0"/>
              <a:t>For further support and information:</a:t>
            </a:r>
          </a:p>
        </p:txBody>
      </p:sp>
      <p:sp>
        <p:nvSpPr>
          <p:cNvPr id="3" name="Content Placeholder 2">
            <a:extLst>
              <a:ext uri="{FF2B5EF4-FFF2-40B4-BE49-F238E27FC236}">
                <a16:creationId xmlns:a16="http://schemas.microsoft.com/office/drawing/2014/main" id="{4E0FA692-D24D-4D36-8AFA-16E81C73FE81}"/>
              </a:ext>
            </a:extLst>
          </p:cNvPr>
          <p:cNvSpPr>
            <a:spLocks noGrp="1"/>
          </p:cNvSpPr>
          <p:nvPr>
            <p:ph idx="1"/>
          </p:nvPr>
        </p:nvSpPr>
        <p:spPr/>
        <p:txBody>
          <a:bodyPr/>
          <a:lstStyle/>
          <a:p>
            <a:pPr marL="0" indent="0">
              <a:buNone/>
            </a:pPr>
            <a:endParaRPr lang="en-GB" dirty="0">
              <a:hlinkClick r:id="rId2"/>
            </a:endParaRPr>
          </a:p>
          <a:p>
            <a:pPr marL="0" indent="0">
              <a:buNone/>
            </a:pPr>
            <a:r>
              <a:rPr lang="en-GB" dirty="0">
                <a:hlinkClick r:id="rId2"/>
              </a:rPr>
              <a:t>https://www.littlewandlelettersandsounds.org.uk/resources/for-parents/</a:t>
            </a:r>
            <a:endParaRPr lang="en-GB" dirty="0"/>
          </a:p>
          <a:p>
            <a:endParaRPr lang="en-GB" dirty="0"/>
          </a:p>
        </p:txBody>
      </p:sp>
      <p:pic>
        <p:nvPicPr>
          <p:cNvPr id="4" name="Picture 3">
            <a:extLst>
              <a:ext uri="{FF2B5EF4-FFF2-40B4-BE49-F238E27FC236}">
                <a16:creationId xmlns:a16="http://schemas.microsoft.com/office/drawing/2014/main" id="{CDA0924F-BFDE-4BC8-A678-29DD21BD517A}"/>
              </a:ext>
            </a:extLst>
          </p:cNvPr>
          <p:cNvPicPr>
            <a:picLocks noChangeAspect="1"/>
          </p:cNvPicPr>
          <p:nvPr/>
        </p:nvPicPr>
        <p:blipFill rotWithShape="1">
          <a:blip r:embed="rId3"/>
          <a:srcRect l="8459" t="10564" r="81257" b="71828"/>
          <a:stretch/>
        </p:blipFill>
        <p:spPr>
          <a:xfrm>
            <a:off x="10137912" y="116818"/>
            <a:ext cx="1892867" cy="1822175"/>
          </a:xfrm>
          <a:prstGeom prst="rect">
            <a:avLst/>
          </a:prstGeom>
        </p:spPr>
      </p:pic>
    </p:spTree>
    <p:extLst>
      <p:ext uri="{BB962C8B-B14F-4D97-AF65-F5344CB8AC3E}">
        <p14:creationId xmlns:p14="http://schemas.microsoft.com/office/powerpoint/2010/main" val="1583658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FC93-0419-4AC1-BA4F-2C118DC4F249}"/>
              </a:ext>
            </a:extLst>
          </p:cNvPr>
          <p:cNvSpPr>
            <a:spLocks noGrp="1"/>
          </p:cNvSpPr>
          <p:nvPr>
            <p:ph type="title"/>
          </p:nvPr>
        </p:nvSpPr>
        <p:spPr>
          <a:xfrm>
            <a:off x="728870" y="365125"/>
            <a:ext cx="10624930" cy="1325563"/>
          </a:xfrm>
        </p:spPr>
        <p:txBody>
          <a:bodyPr/>
          <a:lstStyle/>
          <a:p>
            <a:r>
              <a:rPr lang="en-GB" b="1" dirty="0"/>
              <a:t>Synthetic Systematic Phonics Programme</a:t>
            </a:r>
          </a:p>
        </p:txBody>
      </p:sp>
      <p:sp>
        <p:nvSpPr>
          <p:cNvPr id="3" name="Content Placeholder 2">
            <a:extLst>
              <a:ext uri="{FF2B5EF4-FFF2-40B4-BE49-F238E27FC236}">
                <a16:creationId xmlns:a16="http://schemas.microsoft.com/office/drawing/2014/main" id="{6171A566-5CEC-4FA9-BB76-9A2F0473C69C}"/>
              </a:ext>
            </a:extLst>
          </p:cNvPr>
          <p:cNvSpPr>
            <a:spLocks noGrp="1"/>
          </p:cNvSpPr>
          <p:nvPr>
            <p:ph idx="1"/>
          </p:nvPr>
        </p:nvSpPr>
        <p:spPr>
          <a:xfrm>
            <a:off x="838200" y="1825624"/>
            <a:ext cx="10515600" cy="4915557"/>
          </a:xfrm>
        </p:spPr>
        <p:txBody>
          <a:bodyPr>
            <a:normAutofit fontScale="77500" lnSpcReduction="20000"/>
          </a:bodyPr>
          <a:lstStyle/>
          <a:p>
            <a:pPr marL="0" indent="0">
              <a:buNone/>
            </a:pPr>
            <a:r>
              <a:rPr lang="en-GB" dirty="0"/>
              <a:t>Traditionally, children were taught to read using 'analytic phonics'. This method </a:t>
            </a:r>
          </a:p>
          <a:p>
            <a:pPr marL="0" indent="0">
              <a:buNone/>
            </a:pPr>
            <a:r>
              <a:rPr lang="en-GB" dirty="0"/>
              <a:t>has children 'analysing a word', taking clues from recognition of the whole word, the initial</a:t>
            </a:r>
          </a:p>
          <a:p>
            <a:pPr marL="0" indent="0">
              <a:buNone/>
            </a:pPr>
            <a:r>
              <a:rPr lang="en-GB" dirty="0"/>
              <a:t>sound and the context.</a:t>
            </a:r>
          </a:p>
          <a:p>
            <a:pPr marL="0" indent="0">
              <a:buNone/>
            </a:pPr>
            <a:r>
              <a:rPr lang="en-GB" dirty="0"/>
              <a:t>Synthetic Phonics, on the other hand, </a:t>
            </a:r>
            <a:r>
              <a:rPr lang="en-GB" b="1" dirty="0"/>
              <a:t>involves no guessing</a:t>
            </a:r>
            <a:r>
              <a:rPr lang="en-GB" dirty="0"/>
              <a:t>! </a:t>
            </a:r>
          </a:p>
          <a:p>
            <a:pPr marL="0" indent="0">
              <a:buNone/>
            </a:pPr>
            <a:endParaRPr lang="en-GB" dirty="0"/>
          </a:p>
          <a:p>
            <a:pPr marL="0" indent="0">
              <a:buNone/>
            </a:pPr>
            <a:r>
              <a:rPr lang="en-GB" dirty="0"/>
              <a:t>26 letters </a:t>
            </a:r>
          </a:p>
          <a:p>
            <a:pPr marL="0" indent="0">
              <a:buNone/>
            </a:pPr>
            <a:r>
              <a:rPr lang="en-GB" dirty="0"/>
              <a:t>44 phonemes</a:t>
            </a:r>
          </a:p>
          <a:p>
            <a:pPr marL="0" indent="0">
              <a:buNone/>
            </a:pPr>
            <a:endParaRPr lang="en-GB" dirty="0"/>
          </a:p>
          <a:p>
            <a:pPr marL="0" indent="0">
              <a:buNone/>
            </a:pPr>
            <a:r>
              <a:rPr lang="en-GB" dirty="0"/>
              <a:t>A grapheme is the symbol we use to write the sound we hear. It could be made up of one or more letters. </a:t>
            </a:r>
            <a:r>
              <a:rPr lang="en-GB" dirty="0" err="1"/>
              <a:t>E.g</a:t>
            </a:r>
            <a:r>
              <a:rPr lang="en-GB" dirty="0"/>
              <a:t>:   ‘f’     ‘</a:t>
            </a:r>
            <a:r>
              <a:rPr lang="en-GB" dirty="0" err="1"/>
              <a:t>th</a:t>
            </a:r>
            <a:r>
              <a:rPr lang="en-GB" dirty="0"/>
              <a:t>’     ‘</a:t>
            </a:r>
            <a:r>
              <a:rPr lang="en-GB" dirty="0" err="1"/>
              <a:t>igh</a:t>
            </a:r>
            <a:r>
              <a:rPr lang="en-GB" dirty="0"/>
              <a:t>’     </a:t>
            </a:r>
          </a:p>
          <a:p>
            <a:pPr marL="0" indent="0">
              <a:buNone/>
            </a:pPr>
            <a:endParaRPr lang="en-GB" dirty="0"/>
          </a:p>
          <a:p>
            <a:pPr marL="0" indent="0">
              <a:buNone/>
            </a:pPr>
            <a:r>
              <a:rPr lang="en-GB" dirty="0"/>
              <a:t>Each grapheme / phoneme correspondence is taught in a systematic way, with lots of repetition</a:t>
            </a:r>
          </a:p>
          <a:p>
            <a:pPr marL="0" indent="0">
              <a:buNone/>
            </a:pPr>
            <a:endParaRPr lang="en-GB" dirty="0"/>
          </a:p>
          <a:p>
            <a:endParaRPr lang="en-GB" dirty="0"/>
          </a:p>
        </p:txBody>
      </p:sp>
      <p:pic>
        <p:nvPicPr>
          <p:cNvPr id="4" name="Picture 3">
            <a:extLst>
              <a:ext uri="{FF2B5EF4-FFF2-40B4-BE49-F238E27FC236}">
                <a16:creationId xmlns:a16="http://schemas.microsoft.com/office/drawing/2014/main" id="{A8B11ECC-552E-499E-95CF-6E09A9083839}"/>
              </a:ext>
            </a:extLst>
          </p:cNvPr>
          <p:cNvPicPr>
            <a:picLocks noChangeAspect="1"/>
          </p:cNvPicPr>
          <p:nvPr/>
        </p:nvPicPr>
        <p:blipFill rotWithShape="1">
          <a:blip r:embed="rId2"/>
          <a:srcRect l="8459" t="10564" r="81257" b="71828"/>
          <a:stretch/>
        </p:blipFill>
        <p:spPr>
          <a:xfrm>
            <a:off x="10153359" y="116818"/>
            <a:ext cx="1892867" cy="1822175"/>
          </a:xfrm>
          <a:prstGeom prst="rect">
            <a:avLst/>
          </a:prstGeom>
        </p:spPr>
      </p:pic>
    </p:spTree>
    <p:extLst>
      <p:ext uri="{BB962C8B-B14F-4D97-AF65-F5344CB8AC3E}">
        <p14:creationId xmlns:p14="http://schemas.microsoft.com/office/powerpoint/2010/main" val="994466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Terminology</a:t>
            </a:r>
          </a:p>
        </p:txBody>
      </p:sp>
      <p:sp>
        <p:nvSpPr>
          <p:cNvPr id="3" name="Content Placeholder 2"/>
          <p:cNvSpPr>
            <a:spLocks noGrp="1"/>
          </p:cNvSpPr>
          <p:nvPr>
            <p:ph idx="1"/>
          </p:nvPr>
        </p:nvSpPr>
        <p:spPr>
          <a:xfrm>
            <a:off x="838200" y="2054087"/>
            <a:ext cx="10515600" cy="4803912"/>
          </a:xfrm>
        </p:spPr>
        <p:txBody>
          <a:bodyPr>
            <a:normAutofit fontScale="62500" lnSpcReduction="20000"/>
          </a:bodyPr>
          <a:lstStyle/>
          <a:p>
            <a:pPr fontAlgn="base"/>
            <a:r>
              <a:rPr lang="en-GB" b="1" dirty="0"/>
              <a:t>Grapheme</a:t>
            </a:r>
            <a:r>
              <a:rPr lang="en-GB" dirty="0"/>
              <a:t> - A way of writing down a phoneme. Graphemes can be made up from 1 letter( e.g. ‘p’) 2 letters (e.g. </a:t>
            </a:r>
            <a:r>
              <a:rPr lang="en-GB" dirty="0" err="1"/>
              <a:t>sh</a:t>
            </a:r>
            <a:r>
              <a:rPr lang="en-GB" dirty="0"/>
              <a:t>’) 3 letters (e.g. tch’) or 4 letters (</a:t>
            </a:r>
            <a:r>
              <a:rPr lang="en-GB" dirty="0" err="1"/>
              <a:t>e.g</a:t>
            </a:r>
            <a:r>
              <a:rPr lang="en-GB" dirty="0"/>
              <a:t> </a:t>
            </a:r>
            <a:r>
              <a:rPr lang="en-GB" dirty="0" err="1"/>
              <a:t>ough</a:t>
            </a:r>
            <a:r>
              <a:rPr lang="en-GB" dirty="0"/>
              <a:t>’).</a:t>
            </a:r>
          </a:p>
          <a:p>
            <a:pPr fontAlgn="base"/>
            <a:r>
              <a:rPr lang="en-GB" b="1" dirty="0"/>
              <a:t>GPC</a:t>
            </a:r>
            <a:r>
              <a:rPr lang="en-GB" dirty="0"/>
              <a:t> - This is short for Grapheme Phoneme Correspondence. Knowing a GPC means being able to match a phoneme to a grapheme and vice versa.</a:t>
            </a:r>
          </a:p>
          <a:p>
            <a:pPr fontAlgn="base"/>
            <a:r>
              <a:rPr lang="en-GB" b="1" dirty="0"/>
              <a:t>Digraph</a:t>
            </a:r>
            <a:r>
              <a:rPr lang="en-GB" dirty="0"/>
              <a:t> - A grapheme containing two letters that makes just one sound.</a:t>
            </a:r>
          </a:p>
          <a:p>
            <a:pPr fontAlgn="base"/>
            <a:r>
              <a:rPr lang="en-GB" b="1" dirty="0"/>
              <a:t>Vowel digraph </a:t>
            </a:r>
            <a:r>
              <a:rPr lang="en-GB" dirty="0"/>
              <a:t>– e.g. ‘ai’   ‘</a:t>
            </a:r>
            <a:r>
              <a:rPr lang="en-GB" dirty="0" err="1"/>
              <a:t>ea</a:t>
            </a:r>
            <a:r>
              <a:rPr lang="en-GB" dirty="0"/>
              <a:t>’     </a:t>
            </a:r>
            <a:r>
              <a:rPr lang="en-GB" b="1" dirty="0"/>
              <a:t>Split digraph </a:t>
            </a:r>
            <a:r>
              <a:rPr lang="en-GB" dirty="0"/>
              <a:t>– e.g. r</a:t>
            </a:r>
            <a:r>
              <a:rPr lang="en-GB" b="1" dirty="0"/>
              <a:t>u</a:t>
            </a:r>
            <a:r>
              <a:rPr lang="en-GB" dirty="0"/>
              <a:t>l</a:t>
            </a:r>
            <a:r>
              <a:rPr lang="en-GB" b="1" dirty="0"/>
              <a:t>e</a:t>
            </a:r>
            <a:r>
              <a:rPr lang="en-GB" dirty="0"/>
              <a:t>    k</a:t>
            </a:r>
            <a:r>
              <a:rPr lang="en-GB" b="1" dirty="0"/>
              <a:t>i</a:t>
            </a:r>
            <a:r>
              <a:rPr lang="en-GB" dirty="0"/>
              <a:t>t</a:t>
            </a:r>
            <a:r>
              <a:rPr lang="en-GB" b="1" dirty="0"/>
              <a:t>e</a:t>
            </a:r>
            <a:r>
              <a:rPr lang="en-GB" dirty="0"/>
              <a:t>   m</a:t>
            </a:r>
            <a:r>
              <a:rPr lang="en-GB" b="1" dirty="0"/>
              <a:t>a</a:t>
            </a:r>
            <a:r>
              <a:rPr lang="en-GB" dirty="0"/>
              <a:t>k</a:t>
            </a:r>
            <a:r>
              <a:rPr lang="en-GB" b="1" dirty="0"/>
              <a:t>e</a:t>
            </a:r>
            <a:r>
              <a:rPr lang="en-GB" dirty="0"/>
              <a:t>   ph</a:t>
            </a:r>
            <a:r>
              <a:rPr lang="en-GB" b="1" dirty="0"/>
              <a:t>o</a:t>
            </a:r>
            <a:r>
              <a:rPr lang="en-GB" dirty="0"/>
              <a:t>n</a:t>
            </a:r>
            <a:r>
              <a:rPr lang="en-GB" b="1" dirty="0"/>
              <a:t>e </a:t>
            </a:r>
            <a:r>
              <a:rPr lang="en-GB" dirty="0"/>
              <a:t>  St</a:t>
            </a:r>
            <a:r>
              <a:rPr lang="en-GB" b="1" dirty="0"/>
              <a:t>e</a:t>
            </a:r>
            <a:r>
              <a:rPr lang="en-GB" dirty="0"/>
              <a:t>v</a:t>
            </a:r>
            <a:r>
              <a:rPr lang="en-GB" b="1" dirty="0"/>
              <a:t>e</a:t>
            </a:r>
            <a:r>
              <a:rPr lang="en-GB" dirty="0"/>
              <a:t> </a:t>
            </a:r>
          </a:p>
          <a:p>
            <a:pPr fontAlgn="base"/>
            <a:r>
              <a:rPr lang="en-GB" b="1" dirty="0" err="1"/>
              <a:t>Trigraph</a:t>
            </a:r>
            <a:r>
              <a:rPr lang="en-GB" dirty="0"/>
              <a:t> - A grapheme containing three letters that makes just one sound (phoneme).</a:t>
            </a:r>
          </a:p>
          <a:p>
            <a:pPr fontAlgn="base"/>
            <a:r>
              <a:rPr lang="en-GB" b="1" dirty="0"/>
              <a:t>Oral Blending</a:t>
            </a:r>
            <a:r>
              <a:rPr lang="en-GB" dirty="0"/>
              <a:t> - This involves hearing phonemes and being able to merge them together to make a word. Children need to develop this skill before they will be able to blend written words.</a:t>
            </a:r>
          </a:p>
          <a:p>
            <a:pPr fontAlgn="base"/>
            <a:r>
              <a:rPr lang="en-GB" b="1" dirty="0"/>
              <a:t>Blending</a:t>
            </a:r>
            <a:r>
              <a:rPr lang="en-GB" dirty="0"/>
              <a:t>- This involves looking at a written word, looking at each grapheme and using knowledge of GPCs to work out which phoneme each grapheme represents and then merging these phonemes together to make a word. This is the basis of reading.</a:t>
            </a:r>
          </a:p>
          <a:p>
            <a:pPr fontAlgn="base"/>
            <a:r>
              <a:rPr lang="en-GB" b="1" dirty="0"/>
              <a:t>Oral Segmenting</a:t>
            </a:r>
            <a:r>
              <a:rPr lang="en-GB" dirty="0"/>
              <a:t> - This is the act hearing a whole word and then splitting it up into the phonemes that make it. Children need to develop this skill before they will be able to segment words to spell them.</a:t>
            </a:r>
          </a:p>
          <a:p>
            <a:pPr fontAlgn="base"/>
            <a:r>
              <a:rPr lang="en-GB" b="1" dirty="0"/>
              <a:t>Segmenting</a:t>
            </a:r>
            <a:r>
              <a:rPr lang="en-GB" dirty="0"/>
              <a:t> - This involves hearing a word, splitting it up into the phonemes that make it, using knowledge of GPCs to work out which graphemes represent those phonemes and then writing those graphemes down in the right order. This is the basis of spelling.</a:t>
            </a:r>
          </a:p>
          <a:p>
            <a:pPr fontAlgn="base"/>
            <a:r>
              <a:rPr lang="en-GB" b="1" dirty="0"/>
              <a:t>CVC</a:t>
            </a:r>
            <a:r>
              <a:rPr lang="en-GB" dirty="0"/>
              <a:t> – Consonant vowel consonant, e.g.     d – o – g         CCVC (adjacent consonants) e.g.       p – r – a - m</a:t>
            </a:r>
          </a:p>
          <a:p>
            <a:endParaRPr lang="en-GB" dirty="0"/>
          </a:p>
        </p:txBody>
      </p:sp>
      <p:pic>
        <p:nvPicPr>
          <p:cNvPr id="4" name="Picture 3">
            <a:extLst>
              <a:ext uri="{FF2B5EF4-FFF2-40B4-BE49-F238E27FC236}">
                <a16:creationId xmlns:a16="http://schemas.microsoft.com/office/drawing/2014/main" id="{19C2AE76-AC4F-41B6-8D33-C3844D2E8934}"/>
              </a:ext>
            </a:extLst>
          </p:cNvPr>
          <p:cNvPicPr>
            <a:picLocks noChangeAspect="1"/>
          </p:cNvPicPr>
          <p:nvPr/>
        </p:nvPicPr>
        <p:blipFill rotWithShape="1">
          <a:blip r:embed="rId2"/>
          <a:srcRect l="8459" t="10564" r="81257" b="71828"/>
          <a:stretch/>
        </p:blipFill>
        <p:spPr>
          <a:xfrm>
            <a:off x="10137912" y="116818"/>
            <a:ext cx="1892867" cy="1822175"/>
          </a:xfrm>
          <a:prstGeom prst="rect">
            <a:avLst/>
          </a:prstGeom>
        </p:spPr>
      </p:pic>
    </p:spTree>
    <p:extLst>
      <p:ext uri="{BB962C8B-B14F-4D97-AF65-F5344CB8AC3E}">
        <p14:creationId xmlns:p14="http://schemas.microsoft.com/office/powerpoint/2010/main" val="3628559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7739"/>
            <a:ext cx="10515600" cy="2796209"/>
          </a:xfrm>
        </p:spPr>
        <p:txBody>
          <a:bodyPr>
            <a:normAutofit fontScale="90000"/>
          </a:bodyPr>
          <a:lstStyle/>
          <a:p>
            <a:r>
              <a:rPr lang="en-GB" sz="3100" dirty="0"/>
              <a:t/>
            </a:r>
            <a:br>
              <a:rPr lang="en-GB" sz="3100" dirty="0"/>
            </a:br>
            <a:r>
              <a:rPr lang="en-GB" sz="3100" dirty="0"/>
              <a:t/>
            </a:r>
            <a:br>
              <a:rPr lang="en-GB" sz="3100" dirty="0"/>
            </a:br>
            <a:r>
              <a:rPr lang="en-GB" sz="3100" dirty="0">
                <a:latin typeface="+mn-lt"/>
              </a:rPr>
              <a:t>Phase 6 reinforces much of the learning from Phase 5, helps children to develop greater automaticity in reading, and begins to explore spelling rules and conventions e.g. adding -</a:t>
            </a:r>
            <a:r>
              <a:rPr lang="en-GB" sz="3100" dirty="0" err="1">
                <a:latin typeface="+mn-lt"/>
              </a:rPr>
              <a:t>ing</a:t>
            </a:r>
            <a:r>
              <a:rPr lang="en-GB" sz="3100" dirty="0">
                <a:latin typeface="+mn-lt"/>
              </a:rPr>
              <a:t> and -ed.</a:t>
            </a:r>
            <a:r>
              <a:rPr lang="en-GB" dirty="0">
                <a:latin typeface="+mn-lt"/>
              </a:rPr>
              <a:t/>
            </a:r>
            <a:br>
              <a:rPr lang="en-GB" dirty="0">
                <a:latin typeface="+mn-lt"/>
              </a:rPr>
            </a:br>
            <a:endParaRPr lang="en-GB" dirty="0">
              <a:latin typeface="+mn-lt"/>
            </a:endParaRPr>
          </a:p>
        </p:txBody>
      </p:sp>
      <p:sp>
        <p:nvSpPr>
          <p:cNvPr id="3" name="Content Placeholder 2"/>
          <p:cNvSpPr>
            <a:spLocks noGrp="1"/>
          </p:cNvSpPr>
          <p:nvPr>
            <p:ph idx="1"/>
          </p:nvPr>
        </p:nvSpPr>
        <p:spPr>
          <a:xfrm>
            <a:off x="838200" y="3313043"/>
            <a:ext cx="10515600" cy="3313043"/>
          </a:xfrm>
        </p:spPr>
        <p:txBody>
          <a:bodyPr>
            <a:normAutofit/>
          </a:bodyPr>
          <a:lstStyle/>
          <a:p>
            <a:pPr fontAlgn="base"/>
            <a:endParaRPr lang="en-GB" dirty="0"/>
          </a:p>
          <a:p>
            <a:pPr fontAlgn="base"/>
            <a:endParaRPr lang="en-GB" dirty="0"/>
          </a:p>
          <a:p>
            <a:pPr fontAlgn="base"/>
            <a:endParaRPr lang="en-GB" dirty="0"/>
          </a:p>
          <a:p>
            <a:pPr marL="0" indent="0" fontAlgn="base">
              <a:buNone/>
            </a:pPr>
            <a:r>
              <a:rPr lang="en-GB" dirty="0"/>
              <a:t>Once children reach ‘Phase 6’ in Year 2, we work on helping them to move away from blending and segmenting and develop automaticity in their reading. We can then devote even more of our attention to developing other areas of reading such as comprehension.</a:t>
            </a:r>
          </a:p>
          <a:p>
            <a:endParaRPr lang="en-GB" dirty="0"/>
          </a:p>
        </p:txBody>
      </p:sp>
      <p:pic>
        <p:nvPicPr>
          <p:cNvPr id="4" name="Picture 3">
            <a:extLst>
              <a:ext uri="{FF2B5EF4-FFF2-40B4-BE49-F238E27FC236}">
                <a16:creationId xmlns:a16="http://schemas.microsoft.com/office/drawing/2014/main" id="{AF2E6811-1935-4C2C-A319-79CE732EBA16}"/>
              </a:ext>
            </a:extLst>
          </p:cNvPr>
          <p:cNvPicPr>
            <a:picLocks noChangeAspect="1"/>
          </p:cNvPicPr>
          <p:nvPr/>
        </p:nvPicPr>
        <p:blipFill rotWithShape="1">
          <a:blip r:embed="rId2"/>
          <a:srcRect l="8459" t="10564" r="81257" b="71828"/>
          <a:stretch/>
        </p:blipFill>
        <p:spPr>
          <a:xfrm>
            <a:off x="10190920" y="127688"/>
            <a:ext cx="1892867" cy="1822175"/>
          </a:xfrm>
          <a:prstGeom prst="rect">
            <a:avLst/>
          </a:prstGeom>
        </p:spPr>
      </p:pic>
    </p:spTree>
    <p:extLst>
      <p:ext uri="{BB962C8B-B14F-4D97-AF65-F5344CB8AC3E}">
        <p14:creationId xmlns:p14="http://schemas.microsoft.com/office/powerpoint/2010/main" val="353338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EEE5E-6A74-4C20-820C-52649286A005}"/>
              </a:ext>
            </a:extLst>
          </p:cNvPr>
          <p:cNvSpPr>
            <a:spLocks noGrp="1"/>
          </p:cNvSpPr>
          <p:nvPr>
            <p:ph type="title"/>
          </p:nvPr>
        </p:nvSpPr>
        <p:spPr/>
        <p:txBody>
          <a:bodyPr/>
          <a:lstStyle/>
          <a:p>
            <a:r>
              <a:rPr lang="en-GB" b="1" dirty="0"/>
              <a:t>Phase 1 </a:t>
            </a:r>
            <a:r>
              <a:rPr lang="en-GB" dirty="0"/>
              <a:t>Foundations for phonics</a:t>
            </a:r>
            <a:br>
              <a:rPr lang="en-GB" dirty="0"/>
            </a:br>
            <a:endParaRPr lang="en-GB" b="1" dirty="0"/>
          </a:p>
        </p:txBody>
      </p:sp>
      <p:sp>
        <p:nvSpPr>
          <p:cNvPr id="3" name="Content Placeholder 2">
            <a:extLst>
              <a:ext uri="{FF2B5EF4-FFF2-40B4-BE49-F238E27FC236}">
                <a16:creationId xmlns:a16="http://schemas.microsoft.com/office/drawing/2014/main" id="{97DF8BC7-F408-4F05-B271-0A659F1D885C}"/>
              </a:ext>
            </a:extLst>
          </p:cNvPr>
          <p:cNvSpPr>
            <a:spLocks noGrp="1"/>
          </p:cNvSpPr>
          <p:nvPr>
            <p:ph idx="1"/>
          </p:nvPr>
        </p:nvSpPr>
        <p:spPr/>
        <p:txBody>
          <a:bodyPr>
            <a:normAutofit fontScale="92500"/>
          </a:bodyPr>
          <a:lstStyle/>
          <a:p>
            <a:pPr marL="0" indent="0">
              <a:buNone/>
            </a:pPr>
            <a:r>
              <a:rPr lang="en-GB" dirty="0"/>
              <a:t>Pre-school and first three of weeks of school</a:t>
            </a:r>
          </a:p>
          <a:p>
            <a:pPr marL="0" indent="0">
              <a:buNone/>
            </a:pPr>
            <a:endParaRPr lang="en-GB" dirty="0"/>
          </a:p>
          <a:p>
            <a:pPr marL="0" indent="0">
              <a:buNone/>
            </a:pPr>
            <a:r>
              <a:rPr lang="en-GB" dirty="0"/>
              <a:t>Rhymes, stores, word play, talk, interest in words and awareness of sounds.</a:t>
            </a:r>
          </a:p>
          <a:p>
            <a:pPr marL="0" indent="0">
              <a:buNone/>
            </a:pPr>
            <a:endParaRPr lang="en-GB" dirty="0"/>
          </a:p>
          <a:p>
            <a:pPr marL="0" indent="0">
              <a:buNone/>
            </a:pPr>
            <a:r>
              <a:rPr lang="en-GB" dirty="0"/>
              <a:t>“What’s the first sound you can hear in ‘cat’?” (oral segmenting)</a:t>
            </a:r>
          </a:p>
          <a:p>
            <a:pPr marL="0" indent="0">
              <a:buNone/>
            </a:pPr>
            <a:endParaRPr lang="en-GB" dirty="0"/>
          </a:p>
          <a:p>
            <a:pPr marL="0" indent="0">
              <a:buNone/>
            </a:pPr>
            <a:r>
              <a:rPr lang="en-GB" dirty="0"/>
              <a:t>I spy this word: “s-o-ck”. What can I spy? (oral blending)</a:t>
            </a:r>
          </a:p>
          <a:p>
            <a:pPr marL="0" indent="0">
              <a:buNone/>
            </a:pPr>
            <a:endParaRPr lang="en-GB" dirty="0"/>
          </a:p>
          <a:p>
            <a:pPr marL="0" indent="0">
              <a:buNone/>
            </a:pPr>
            <a:r>
              <a:rPr lang="en-GB" dirty="0"/>
              <a:t>A continued phase.</a:t>
            </a:r>
          </a:p>
          <a:p>
            <a:endParaRPr lang="en-GB" dirty="0"/>
          </a:p>
        </p:txBody>
      </p:sp>
      <p:pic>
        <p:nvPicPr>
          <p:cNvPr id="4" name="Picture 3">
            <a:extLst>
              <a:ext uri="{FF2B5EF4-FFF2-40B4-BE49-F238E27FC236}">
                <a16:creationId xmlns:a16="http://schemas.microsoft.com/office/drawing/2014/main" id="{33D1AA9B-83ED-41B9-ABAA-3B46F613635A}"/>
              </a:ext>
            </a:extLst>
          </p:cNvPr>
          <p:cNvPicPr>
            <a:picLocks noChangeAspect="1"/>
          </p:cNvPicPr>
          <p:nvPr/>
        </p:nvPicPr>
        <p:blipFill rotWithShape="1">
          <a:blip r:embed="rId2"/>
          <a:srcRect l="8459" t="10564" r="81257" b="71828"/>
          <a:stretch/>
        </p:blipFill>
        <p:spPr>
          <a:xfrm>
            <a:off x="10151164" y="116818"/>
            <a:ext cx="1892867" cy="1822175"/>
          </a:xfrm>
          <a:prstGeom prst="rect">
            <a:avLst/>
          </a:prstGeom>
        </p:spPr>
      </p:pic>
    </p:spTree>
    <p:extLst>
      <p:ext uri="{BB962C8B-B14F-4D97-AF65-F5344CB8AC3E}">
        <p14:creationId xmlns:p14="http://schemas.microsoft.com/office/powerpoint/2010/main" val="324215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C093-BBF7-4BF0-BEBE-A66EA9186752}"/>
              </a:ext>
            </a:extLst>
          </p:cNvPr>
          <p:cNvSpPr>
            <a:spLocks noGrp="1"/>
          </p:cNvSpPr>
          <p:nvPr>
            <p:ph type="title"/>
          </p:nvPr>
        </p:nvSpPr>
        <p:spPr/>
        <p:txBody>
          <a:bodyPr/>
          <a:lstStyle/>
          <a:p>
            <a:endParaRPr lang="en-GB" dirty="0"/>
          </a:p>
        </p:txBody>
      </p:sp>
      <p:pic>
        <p:nvPicPr>
          <p:cNvPr id="5" name="Content Placeholder 4">
            <a:extLst>
              <a:ext uri="{FF2B5EF4-FFF2-40B4-BE49-F238E27FC236}">
                <a16:creationId xmlns:a16="http://schemas.microsoft.com/office/drawing/2014/main" id="{F09C76D3-F051-4024-8B22-54CF306A41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4418" y="6290"/>
            <a:ext cx="6652591" cy="6845420"/>
          </a:xfrm>
        </p:spPr>
      </p:pic>
      <p:pic>
        <p:nvPicPr>
          <p:cNvPr id="6" name="Picture 5">
            <a:extLst>
              <a:ext uri="{FF2B5EF4-FFF2-40B4-BE49-F238E27FC236}">
                <a16:creationId xmlns:a16="http://schemas.microsoft.com/office/drawing/2014/main" id="{FA4DD658-427B-4E97-857D-79E013BABEF8}"/>
              </a:ext>
            </a:extLst>
          </p:cNvPr>
          <p:cNvPicPr>
            <a:picLocks noChangeAspect="1"/>
          </p:cNvPicPr>
          <p:nvPr/>
        </p:nvPicPr>
        <p:blipFill rotWithShape="1">
          <a:blip r:embed="rId3"/>
          <a:srcRect l="8459" t="10564" r="81257" b="71828"/>
          <a:stretch/>
        </p:blipFill>
        <p:spPr>
          <a:xfrm>
            <a:off x="10137912" y="116818"/>
            <a:ext cx="1892867" cy="1822175"/>
          </a:xfrm>
          <a:prstGeom prst="rect">
            <a:avLst/>
          </a:prstGeom>
        </p:spPr>
      </p:pic>
    </p:spTree>
    <p:extLst>
      <p:ext uri="{BB962C8B-B14F-4D97-AF65-F5344CB8AC3E}">
        <p14:creationId xmlns:p14="http://schemas.microsoft.com/office/powerpoint/2010/main" val="1271318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Phase 4: blending</a:t>
            </a:r>
            <a:endParaRPr lang="en-GB" dirty="0"/>
          </a:p>
        </p:txBody>
      </p:sp>
      <p:sp>
        <p:nvSpPr>
          <p:cNvPr id="3" name="Content Placeholder 2"/>
          <p:cNvSpPr>
            <a:spLocks noGrp="1"/>
          </p:cNvSpPr>
          <p:nvPr>
            <p:ph idx="1"/>
          </p:nvPr>
        </p:nvSpPr>
        <p:spPr/>
        <p:txBody>
          <a:bodyPr>
            <a:normAutofit/>
          </a:bodyPr>
          <a:lstStyle/>
          <a:p>
            <a:pPr marL="0" indent="0" fontAlgn="base">
              <a:buNone/>
            </a:pPr>
            <a:r>
              <a:rPr lang="en-GB" dirty="0"/>
              <a:t>The main challenge in this phase is to help children to blend and segment words with </a:t>
            </a:r>
            <a:r>
              <a:rPr lang="en-GB" dirty="0">
                <a:solidFill>
                  <a:srgbClr val="FF0000"/>
                </a:solidFill>
              </a:rPr>
              <a:t>adjacent consonants </a:t>
            </a:r>
            <a:r>
              <a:rPr lang="en-GB" dirty="0"/>
              <a:t>e.g. </a:t>
            </a:r>
            <a:r>
              <a:rPr lang="en-GB" b="1" dirty="0"/>
              <a:t>truck, help</a:t>
            </a:r>
            <a:r>
              <a:rPr lang="en-GB" dirty="0"/>
              <a:t>. These adjacent consonant phonemes can both be heard when you say the word which makes them different from a digraph where there are two letters that make just one sound. </a:t>
            </a:r>
          </a:p>
          <a:p>
            <a:pPr marL="0" indent="0" fontAlgn="base">
              <a:buNone/>
            </a:pPr>
            <a:r>
              <a:rPr lang="en-GB" dirty="0"/>
              <a:t>Children with speech and language difficulties can find Phase 4 very tricky. If children struggle to hear all the sounds in a word encourage them to think about the movements that their mouths are making. You can model the correct pronunciation and ask them to watch and copy.</a:t>
            </a:r>
          </a:p>
          <a:p>
            <a:endParaRPr lang="en-GB" dirty="0"/>
          </a:p>
        </p:txBody>
      </p:sp>
      <p:pic>
        <p:nvPicPr>
          <p:cNvPr id="4" name="Picture 3">
            <a:extLst>
              <a:ext uri="{FF2B5EF4-FFF2-40B4-BE49-F238E27FC236}">
                <a16:creationId xmlns:a16="http://schemas.microsoft.com/office/drawing/2014/main" id="{4C770A99-F53C-49B5-B2B5-348FC32E5A70}"/>
              </a:ext>
            </a:extLst>
          </p:cNvPr>
          <p:cNvPicPr>
            <a:picLocks noChangeAspect="1"/>
          </p:cNvPicPr>
          <p:nvPr/>
        </p:nvPicPr>
        <p:blipFill rotWithShape="1">
          <a:blip r:embed="rId2"/>
          <a:srcRect l="8459" t="10564" r="81257" b="71828"/>
          <a:stretch/>
        </p:blipFill>
        <p:spPr>
          <a:xfrm>
            <a:off x="10190920" y="116818"/>
            <a:ext cx="1892867" cy="1822175"/>
          </a:xfrm>
          <a:prstGeom prst="rect">
            <a:avLst/>
          </a:prstGeom>
        </p:spPr>
      </p:pic>
    </p:spTree>
    <p:extLst>
      <p:ext uri="{BB962C8B-B14F-4D97-AF65-F5344CB8AC3E}">
        <p14:creationId xmlns:p14="http://schemas.microsoft.com/office/powerpoint/2010/main" val="31989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25ED7-E93A-46CB-8168-376FE5A9D1B8}"/>
              </a:ext>
            </a:extLst>
          </p:cNvPr>
          <p:cNvSpPr>
            <a:spLocks noGrp="1"/>
          </p:cNvSpPr>
          <p:nvPr>
            <p:ph type="title"/>
          </p:nvPr>
        </p:nvSpPr>
        <p:spPr/>
        <p:txBody>
          <a:bodyPr/>
          <a:lstStyle/>
          <a:p>
            <a:endParaRPr lang="en-GB" dirty="0"/>
          </a:p>
        </p:txBody>
      </p:sp>
      <p:pic>
        <p:nvPicPr>
          <p:cNvPr id="5" name="Content Placeholder 4">
            <a:extLst>
              <a:ext uri="{FF2B5EF4-FFF2-40B4-BE49-F238E27FC236}">
                <a16:creationId xmlns:a16="http://schemas.microsoft.com/office/drawing/2014/main" id="{58ED0C2D-A1B7-4A36-9583-E663C533874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5477" y="28593"/>
            <a:ext cx="5718182" cy="6829407"/>
          </a:xfrm>
        </p:spPr>
      </p:pic>
      <p:pic>
        <p:nvPicPr>
          <p:cNvPr id="6" name="Picture 5">
            <a:extLst>
              <a:ext uri="{FF2B5EF4-FFF2-40B4-BE49-F238E27FC236}">
                <a16:creationId xmlns:a16="http://schemas.microsoft.com/office/drawing/2014/main" id="{560CCE81-1A22-478E-8AFE-5144AFE0384A}"/>
              </a:ext>
            </a:extLst>
          </p:cNvPr>
          <p:cNvPicPr>
            <a:picLocks noChangeAspect="1"/>
          </p:cNvPicPr>
          <p:nvPr/>
        </p:nvPicPr>
        <p:blipFill rotWithShape="1">
          <a:blip r:embed="rId3"/>
          <a:srcRect l="8459" t="10564" r="81257" b="71828"/>
          <a:stretch/>
        </p:blipFill>
        <p:spPr>
          <a:xfrm>
            <a:off x="10164417" y="116818"/>
            <a:ext cx="1892867" cy="1822175"/>
          </a:xfrm>
          <a:prstGeom prst="rect">
            <a:avLst/>
          </a:prstGeom>
        </p:spPr>
      </p:pic>
    </p:spTree>
    <p:extLst>
      <p:ext uri="{BB962C8B-B14F-4D97-AF65-F5344CB8AC3E}">
        <p14:creationId xmlns:p14="http://schemas.microsoft.com/office/powerpoint/2010/main" val="2873136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C4EE6-1EE2-4200-BF6F-E1E8A8442C14}"/>
              </a:ext>
            </a:extLst>
          </p:cNvPr>
          <p:cNvSpPr>
            <a:spLocks noGrp="1"/>
          </p:cNvSpPr>
          <p:nvPr>
            <p:ph type="title"/>
          </p:nvPr>
        </p:nvSpPr>
        <p:spPr/>
        <p:txBody>
          <a:bodyPr/>
          <a:lstStyle/>
          <a:p>
            <a:endParaRPr lang="en-GB" dirty="0"/>
          </a:p>
        </p:txBody>
      </p:sp>
      <p:pic>
        <p:nvPicPr>
          <p:cNvPr id="5" name="Content Placeholder 4">
            <a:extLst>
              <a:ext uri="{FF2B5EF4-FFF2-40B4-BE49-F238E27FC236}">
                <a16:creationId xmlns:a16="http://schemas.microsoft.com/office/drawing/2014/main" id="{F4FEBBCF-6887-44DB-9087-80045DDADA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8411" y="0"/>
            <a:ext cx="7735177" cy="7083962"/>
          </a:xfrm>
        </p:spPr>
      </p:pic>
      <p:pic>
        <p:nvPicPr>
          <p:cNvPr id="6" name="Picture 5">
            <a:extLst>
              <a:ext uri="{FF2B5EF4-FFF2-40B4-BE49-F238E27FC236}">
                <a16:creationId xmlns:a16="http://schemas.microsoft.com/office/drawing/2014/main" id="{0B2ABFA6-AA30-42AC-8B68-F6463E8097C1}"/>
              </a:ext>
            </a:extLst>
          </p:cNvPr>
          <p:cNvPicPr>
            <a:picLocks noChangeAspect="1"/>
          </p:cNvPicPr>
          <p:nvPr/>
        </p:nvPicPr>
        <p:blipFill rotWithShape="1">
          <a:blip r:embed="rId3"/>
          <a:srcRect l="8459" t="10564" r="81257" b="71828"/>
          <a:stretch/>
        </p:blipFill>
        <p:spPr>
          <a:xfrm>
            <a:off x="10156039" y="116818"/>
            <a:ext cx="1892867" cy="1822175"/>
          </a:xfrm>
          <a:prstGeom prst="rect">
            <a:avLst/>
          </a:prstGeom>
        </p:spPr>
      </p:pic>
    </p:spTree>
    <p:extLst>
      <p:ext uri="{BB962C8B-B14F-4D97-AF65-F5344CB8AC3E}">
        <p14:creationId xmlns:p14="http://schemas.microsoft.com/office/powerpoint/2010/main" val="96858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9735E-E8BC-47AE-9794-DB7B6F6C6E20}"/>
              </a:ext>
            </a:extLst>
          </p:cNvPr>
          <p:cNvSpPr>
            <a:spLocks noGrp="1"/>
          </p:cNvSpPr>
          <p:nvPr>
            <p:ph type="title"/>
          </p:nvPr>
        </p:nvSpPr>
        <p:spPr/>
        <p:txBody>
          <a:bodyPr/>
          <a:lstStyle/>
          <a:p>
            <a:endParaRPr lang="en-GB" dirty="0"/>
          </a:p>
        </p:txBody>
      </p:sp>
      <p:pic>
        <p:nvPicPr>
          <p:cNvPr id="5" name="Content Placeholder 4">
            <a:extLst>
              <a:ext uri="{FF2B5EF4-FFF2-40B4-BE49-F238E27FC236}">
                <a16:creationId xmlns:a16="http://schemas.microsoft.com/office/drawing/2014/main" id="{2D9B17E9-2C31-4FF4-ACDB-517A4F6C56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7026" y="0"/>
            <a:ext cx="5102087" cy="6870810"/>
          </a:xfrm>
        </p:spPr>
      </p:pic>
      <p:pic>
        <p:nvPicPr>
          <p:cNvPr id="6" name="Picture 5">
            <a:extLst>
              <a:ext uri="{FF2B5EF4-FFF2-40B4-BE49-F238E27FC236}">
                <a16:creationId xmlns:a16="http://schemas.microsoft.com/office/drawing/2014/main" id="{FE55353F-D7EF-45E3-AE06-FFA5EFB1D807}"/>
              </a:ext>
            </a:extLst>
          </p:cNvPr>
          <p:cNvPicPr>
            <a:picLocks noChangeAspect="1"/>
          </p:cNvPicPr>
          <p:nvPr/>
        </p:nvPicPr>
        <p:blipFill rotWithShape="1">
          <a:blip r:embed="rId3"/>
          <a:srcRect l="8459" t="10564" r="81257" b="71828"/>
          <a:stretch/>
        </p:blipFill>
        <p:spPr>
          <a:xfrm>
            <a:off x="10190921" y="116818"/>
            <a:ext cx="1892867" cy="1822175"/>
          </a:xfrm>
          <a:prstGeom prst="rect">
            <a:avLst/>
          </a:prstGeom>
        </p:spPr>
      </p:pic>
    </p:spTree>
    <p:extLst>
      <p:ext uri="{BB962C8B-B14F-4D97-AF65-F5344CB8AC3E}">
        <p14:creationId xmlns:p14="http://schemas.microsoft.com/office/powerpoint/2010/main" val="1686920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4F13-96B4-4677-B9AA-CEEF3CBB52BF}"/>
              </a:ext>
            </a:extLst>
          </p:cNvPr>
          <p:cNvSpPr>
            <a:spLocks noGrp="1"/>
          </p:cNvSpPr>
          <p:nvPr>
            <p:ph type="title"/>
          </p:nvPr>
        </p:nvSpPr>
        <p:spPr/>
        <p:txBody>
          <a:bodyPr/>
          <a:lstStyle/>
          <a:p>
            <a:endParaRPr lang="en-GB" dirty="0"/>
          </a:p>
        </p:txBody>
      </p:sp>
      <p:pic>
        <p:nvPicPr>
          <p:cNvPr id="5" name="Content Placeholder 4">
            <a:extLst>
              <a:ext uri="{FF2B5EF4-FFF2-40B4-BE49-F238E27FC236}">
                <a16:creationId xmlns:a16="http://schemas.microsoft.com/office/drawing/2014/main" id="{227EFAA4-C727-4241-94F2-E9CA2A01826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54018" y="46498"/>
            <a:ext cx="5049078" cy="6787285"/>
          </a:xfrm>
        </p:spPr>
      </p:pic>
      <p:pic>
        <p:nvPicPr>
          <p:cNvPr id="6" name="Picture 5">
            <a:extLst>
              <a:ext uri="{FF2B5EF4-FFF2-40B4-BE49-F238E27FC236}">
                <a16:creationId xmlns:a16="http://schemas.microsoft.com/office/drawing/2014/main" id="{05222278-1895-4E08-B61E-7F6B9987ECB3}"/>
              </a:ext>
            </a:extLst>
          </p:cNvPr>
          <p:cNvPicPr>
            <a:picLocks noChangeAspect="1"/>
          </p:cNvPicPr>
          <p:nvPr/>
        </p:nvPicPr>
        <p:blipFill rotWithShape="1">
          <a:blip r:embed="rId3"/>
          <a:srcRect l="8459" t="10564" r="81257" b="71828"/>
          <a:stretch/>
        </p:blipFill>
        <p:spPr>
          <a:xfrm>
            <a:off x="10204172" y="116818"/>
            <a:ext cx="1892867" cy="1822175"/>
          </a:xfrm>
          <a:prstGeom prst="rect">
            <a:avLst/>
          </a:prstGeom>
        </p:spPr>
      </p:pic>
    </p:spTree>
    <p:extLst>
      <p:ext uri="{BB962C8B-B14F-4D97-AF65-F5344CB8AC3E}">
        <p14:creationId xmlns:p14="http://schemas.microsoft.com/office/powerpoint/2010/main" val="2152112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835</Words>
  <Application>Microsoft Office PowerPoint</Application>
  <PresentationFormat>Widescreen</PresentationFormat>
  <Paragraphs>80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Phonics and Reading at Hampreston First School</vt:lpstr>
      <vt:lpstr>Synthetic Systematic Phonics Programme</vt:lpstr>
      <vt:lpstr>Phase 1 Foundations for phonics </vt:lpstr>
      <vt:lpstr>PowerPoint Presentation</vt:lpstr>
      <vt:lpstr>Phase 4: blending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Pronouncing the phonemes</vt:lpstr>
      <vt:lpstr>How we teach blending</vt:lpstr>
      <vt:lpstr>Alien words</vt:lpstr>
      <vt:lpstr>   Tricky words that don’t follow the pattern</vt:lpstr>
      <vt:lpstr>Support for reading</vt:lpstr>
      <vt:lpstr>PowerPoint Presentation</vt:lpstr>
      <vt:lpstr>For further support and information:</vt:lpstr>
      <vt:lpstr>Terminology</vt:lpstr>
      <vt:lpstr>  Phase 6 reinforces much of the learning from Phase 5, helps children to develop greater automaticity in reading, and begins to explore spelling rules and conventions e.g. adding -ing and -ed.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at hampreston</dc:title>
  <dc:creator>E Richardson</dc:creator>
  <cp:lastModifiedBy>N Pitchforth</cp:lastModifiedBy>
  <cp:revision>18</cp:revision>
  <dcterms:created xsi:type="dcterms:W3CDTF">2021-06-08T16:22:55Z</dcterms:created>
  <dcterms:modified xsi:type="dcterms:W3CDTF">2022-09-26T08:45:06Z</dcterms:modified>
</cp:coreProperties>
</file>